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A6D0CB-EC7F-94FA-7952-439D71E6DF11}" name="CeLee Terasa" initials="CT" userId="157ba6bd2479b6d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24"/>
    <a:srgbClr val="5FB34B"/>
    <a:srgbClr val="8ED973"/>
    <a:srgbClr val="79C804"/>
    <a:srgbClr val="92D050"/>
    <a:srgbClr val="9FF7E8"/>
    <a:srgbClr val="79DB71"/>
    <a:srgbClr val="003A1C"/>
    <a:srgbClr val="63AE5B"/>
    <a:srgbClr val="0C3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53ABF8-D51E-463C-A291-EC57F6D0FBAC}" v="1" dt="2025-02-02T21:58:45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9174" autoAdjust="0"/>
  </p:normalViewPr>
  <p:slideViewPr>
    <p:cSldViewPr snapToGrid="0">
      <p:cViewPr>
        <p:scale>
          <a:sx n="28" d="100"/>
          <a:sy n="28" d="100"/>
        </p:scale>
        <p:origin x="-192" y="-19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microsoft.com/office/2018/10/relationships/authors" Target="author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Lee Terasa" userId="157ba6bd2479b6df" providerId="LiveId" clId="{EE53ABF8-D51E-463C-A291-EC57F6D0FBAC}"/>
    <pc:docChg chg="undo redo custSel modSld">
      <pc:chgData name="CeLee Terasa" userId="157ba6bd2479b6df" providerId="LiveId" clId="{EE53ABF8-D51E-463C-A291-EC57F6D0FBAC}" dt="2025-02-02T22:01:23.236" v="190" actId="1076"/>
      <pc:docMkLst>
        <pc:docMk/>
      </pc:docMkLst>
      <pc:sldChg chg="addSp modSp mod">
        <pc:chgData name="CeLee Terasa" userId="157ba6bd2479b6df" providerId="LiveId" clId="{EE53ABF8-D51E-463C-A291-EC57F6D0FBAC}" dt="2025-02-02T22:01:23.236" v="190" actId="1076"/>
        <pc:sldMkLst>
          <pc:docMk/>
          <pc:sldMk cId="3424176352" sldId="256"/>
        </pc:sldMkLst>
        <pc:spChg chg="mod">
          <ac:chgData name="CeLee Terasa" userId="157ba6bd2479b6df" providerId="LiveId" clId="{EE53ABF8-D51E-463C-A291-EC57F6D0FBAC}" dt="2025-02-02T21:59:17.288" v="93" actId="1076"/>
          <ac:spMkLst>
            <pc:docMk/>
            <pc:sldMk cId="3424176352" sldId="256"/>
            <ac:spMk id="11" creationId="{0375DE5B-F664-0D1B-5CEA-02C40820BACC}"/>
          </ac:spMkLst>
        </pc:spChg>
        <pc:spChg chg="mod">
          <ac:chgData name="CeLee Terasa" userId="157ba6bd2479b6df" providerId="LiveId" clId="{EE53ABF8-D51E-463C-A291-EC57F6D0FBAC}" dt="2025-02-02T21:59:55.167" v="133" actId="20577"/>
          <ac:spMkLst>
            <pc:docMk/>
            <pc:sldMk cId="3424176352" sldId="256"/>
            <ac:spMk id="15" creationId="{1B205857-7F57-4F83-0E2F-E6D7C2DBA82B}"/>
          </ac:spMkLst>
        </pc:spChg>
        <pc:spChg chg="mod">
          <ac:chgData name="CeLee Terasa" userId="157ba6bd2479b6df" providerId="LiveId" clId="{EE53ABF8-D51E-463C-A291-EC57F6D0FBAC}" dt="2025-02-02T21:57:53.321" v="7" actId="14100"/>
          <ac:spMkLst>
            <pc:docMk/>
            <pc:sldMk cId="3424176352" sldId="256"/>
            <ac:spMk id="19" creationId="{61A8DDB5-6F10-F168-0E23-DBDC5F0234A2}"/>
          </ac:spMkLst>
        </pc:spChg>
        <pc:spChg chg="mod">
          <ac:chgData name="CeLee Terasa" userId="157ba6bd2479b6df" providerId="LiveId" clId="{EE53ABF8-D51E-463C-A291-EC57F6D0FBAC}" dt="2025-02-02T22:00:57.405" v="183" actId="20577"/>
          <ac:spMkLst>
            <pc:docMk/>
            <pc:sldMk cId="3424176352" sldId="256"/>
            <ac:spMk id="21" creationId="{E7618659-000C-C036-8D9A-34332B923D50}"/>
          </ac:spMkLst>
        </pc:spChg>
        <pc:spChg chg="mod">
          <ac:chgData name="CeLee Terasa" userId="157ba6bd2479b6df" providerId="LiveId" clId="{EE53ABF8-D51E-463C-A291-EC57F6D0FBAC}" dt="2025-02-02T21:59:13.508" v="92" actId="1076"/>
          <ac:spMkLst>
            <pc:docMk/>
            <pc:sldMk cId="3424176352" sldId="256"/>
            <ac:spMk id="24" creationId="{12CA4B70-540A-111B-FEB1-AA5F324CB2DB}"/>
          </ac:spMkLst>
        </pc:spChg>
        <pc:spChg chg="mod">
          <ac:chgData name="CeLee Terasa" userId="157ba6bd2479b6df" providerId="LiveId" clId="{EE53ABF8-D51E-463C-A291-EC57F6D0FBAC}" dt="2025-02-02T22:01:23.236" v="190" actId="1076"/>
          <ac:spMkLst>
            <pc:docMk/>
            <pc:sldMk cId="3424176352" sldId="256"/>
            <ac:spMk id="32" creationId="{5165466A-A543-1D3D-F475-A78E30A6F326}"/>
          </ac:spMkLst>
        </pc:spChg>
        <pc:spChg chg="mod">
          <ac:chgData name="CeLee Terasa" userId="157ba6bd2479b6df" providerId="LiveId" clId="{EE53ABF8-D51E-463C-A291-EC57F6D0FBAC}" dt="2025-02-02T21:57:49.029" v="6" actId="14100"/>
          <ac:spMkLst>
            <pc:docMk/>
            <pc:sldMk cId="3424176352" sldId="256"/>
            <ac:spMk id="34" creationId="{0441D63E-582D-80FC-7AC5-0065B0E1D3E7}"/>
          </ac:spMkLst>
        </pc:spChg>
        <pc:spChg chg="mod">
          <ac:chgData name="CeLee Terasa" userId="157ba6bd2479b6df" providerId="LiveId" clId="{EE53ABF8-D51E-463C-A291-EC57F6D0FBAC}" dt="2025-02-02T22:01:15.904" v="188" actId="1076"/>
          <ac:spMkLst>
            <pc:docMk/>
            <pc:sldMk cId="3424176352" sldId="256"/>
            <ac:spMk id="44" creationId="{233E8973-CAE5-72FA-D447-6E0380988B81}"/>
          </ac:spMkLst>
        </pc:spChg>
        <pc:spChg chg="mod">
          <ac:chgData name="CeLee Terasa" userId="157ba6bd2479b6df" providerId="LiveId" clId="{EE53ABF8-D51E-463C-A291-EC57F6D0FBAC}" dt="2025-02-02T22:00:11.170" v="134" actId="1076"/>
          <ac:spMkLst>
            <pc:docMk/>
            <pc:sldMk cId="3424176352" sldId="256"/>
            <ac:spMk id="50" creationId="{D4AC9DED-BE5B-12D4-2A57-81E6018AA48A}"/>
          </ac:spMkLst>
        </pc:spChg>
        <pc:spChg chg="mod">
          <ac:chgData name="CeLee Terasa" userId="157ba6bd2479b6df" providerId="LiveId" clId="{EE53ABF8-D51E-463C-A291-EC57F6D0FBAC}" dt="2025-02-02T21:58:10.347" v="9" actId="1076"/>
          <ac:spMkLst>
            <pc:docMk/>
            <pc:sldMk cId="3424176352" sldId="256"/>
            <ac:spMk id="52" creationId="{20411886-F0FF-5920-662C-DD79791731E7}"/>
          </ac:spMkLst>
        </pc:spChg>
        <pc:spChg chg="mod">
          <ac:chgData name="CeLee Terasa" userId="157ba6bd2479b6df" providerId="LiveId" clId="{EE53ABF8-D51E-463C-A291-EC57F6D0FBAC}" dt="2025-02-02T21:58:04.445" v="8" actId="1076"/>
          <ac:spMkLst>
            <pc:docMk/>
            <pc:sldMk cId="3424176352" sldId="256"/>
            <ac:spMk id="53" creationId="{C0B68D27-44A1-A73E-78F2-B0952AA9AFD2}"/>
          </ac:spMkLst>
        </pc:spChg>
        <pc:spChg chg="add mod ord">
          <ac:chgData name="CeLee Terasa" userId="157ba6bd2479b6df" providerId="LiveId" clId="{EE53ABF8-D51E-463C-A291-EC57F6D0FBAC}" dt="2025-02-02T21:59:51.923" v="131" actId="1076"/>
          <ac:spMkLst>
            <pc:docMk/>
            <pc:sldMk cId="3424176352" sldId="256"/>
            <ac:spMk id="1047" creationId="{F4E5A311-64D1-9848-9124-78EB0BF1B73C}"/>
          </ac:spMkLst>
        </pc:spChg>
        <pc:picChg chg="mod">
          <ac:chgData name="CeLee Terasa" userId="157ba6bd2479b6df" providerId="LiveId" clId="{EE53ABF8-D51E-463C-A291-EC57F6D0FBAC}" dt="2025-02-02T22:01:12.894" v="187" actId="14100"/>
          <ac:picMkLst>
            <pc:docMk/>
            <pc:sldMk cId="3424176352" sldId="256"/>
            <ac:picMk id="1046" creationId="{45F91285-9BC6-A685-84E9-305808DBC2FF}"/>
          </ac:picMkLst>
        </pc:picChg>
      </pc:sldChg>
      <pc:sldChg chg="delSp modSp mod">
        <pc:chgData name="CeLee Terasa" userId="157ba6bd2479b6df" providerId="LiveId" clId="{EE53ABF8-D51E-463C-A291-EC57F6D0FBAC}" dt="2025-02-02T21:57:15.136" v="4" actId="478"/>
        <pc:sldMkLst>
          <pc:docMk/>
          <pc:sldMk cId="3790636057" sldId="257"/>
        </pc:sldMkLst>
        <pc:spChg chg="del mod">
          <ac:chgData name="CeLee Terasa" userId="157ba6bd2479b6df" providerId="LiveId" clId="{EE53ABF8-D51E-463C-A291-EC57F6D0FBAC}" dt="2025-02-02T21:57:13.890" v="3" actId="478"/>
          <ac:spMkLst>
            <pc:docMk/>
            <pc:sldMk cId="3790636057" sldId="257"/>
            <ac:spMk id="8" creationId="{3C307050-0FAD-FD89-6DD7-BEAD96844982}"/>
          </ac:spMkLst>
        </pc:spChg>
        <pc:picChg chg="del">
          <ac:chgData name="CeLee Terasa" userId="157ba6bd2479b6df" providerId="LiveId" clId="{EE53ABF8-D51E-463C-A291-EC57F6D0FBAC}" dt="2025-02-02T21:57:09.729" v="0" actId="478"/>
          <ac:picMkLst>
            <pc:docMk/>
            <pc:sldMk cId="3790636057" sldId="257"/>
            <ac:picMk id="22" creationId="{B4E6CD29-36A3-2FA1-D417-AF40E5D76497}"/>
          </ac:picMkLst>
        </pc:picChg>
        <pc:picChg chg="del">
          <ac:chgData name="CeLee Terasa" userId="157ba6bd2479b6df" providerId="LiveId" clId="{EE53ABF8-D51E-463C-A291-EC57F6D0FBAC}" dt="2025-02-02T21:57:15.136" v="4" actId="478"/>
          <ac:picMkLst>
            <pc:docMk/>
            <pc:sldMk cId="3790636057" sldId="257"/>
            <ac:picMk id="31" creationId="{C5E4D4A9-6144-1741-02EE-E029CB63AE95}"/>
          </ac:picMkLst>
        </pc:picChg>
        <pc:picChg chg="del">
          <ac:chgData name="CeLee Terasa" userId="157ba6bd2479b6df" providerId="LiveId" clId="{EE53ABF8-D51E-463C-A291-EC57F6D0FBAC}" dt="2025-02-02T21:57:10.914" v="1" actId="478"/>
          <ac:picMkLst>
            <pc:docMk/>
            <pc:sldMk cId="3790636057" sldId="257"/>
            <ac:picMk id="1035" creationId="{776161B1-4554-BC81-D287-9F545ED5B7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C1E4C-2399-48F3-9030-A215E30F79E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C22C8-DBB1-45F1-B4EA-2A662B29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4400" b="1" u="sng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sz="4400" b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of data: zero inflated, outliers, possible data entry errors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400" b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400" b="1" u="sng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Study Design/Methods: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Narrow milkweed species from 73 to around 30 (by eliminating  </a:t>
            </a:r>
            <a:r>
              <a:rPr lang="en-US" sz="4400" dirty="0" err="1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spp</a:t>
            </a:r>
            <a:r>
              <a:rPr lang="en-US" sz="44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 that appear in less than 40 surveys) to simplify modeling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Eliminated monarch egg data and all data in Florida, since there may be lots of inaccuracies in South region b/c eggs look identical to Queen Butterfly eggs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Avoided use of monarch density data due to inconsistences in how milkweed density is determined for each survey type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400" b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Statics: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 err="1">
                <a:solidFill>
                  <a:srgbClr val="000000"/>
                </a:solidFill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mwspecies</a:t>
            </a:r>
            <a:r>
              <a:rPr lang="en-US" sz="3600" dirty="0">
                <a:solidFill>
                  <a:srgbClr val="000000"/>
                </a:solidFill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 model does not converge when year is a fixed effect (in the south). 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Month is insignificant and actually lowers AIC, whether used as a random or fixed effect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600" dirty="0">
              <a:solidFill>
                <a:srgbClr val="000000"/>
              </a:solidFill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600" dirty="0">
              <a:solidFill>
                <a:srgbClr val="000000"/>
              </a:solidFill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0000"/>
              </a:solidFill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C22C8-DBB1-45F1-B4EA-2A662B2976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4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C22C8-DBB1-45F1-B4EA-2A662B2976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5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1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6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1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6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9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9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2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3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6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58090-2D75-49FF-933C-4360589E433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D6D8D1-E17D-48B8-92EF-ACCE3384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2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ws.gov/media/12-tranter-catapillarjpg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hyperlink" Target="https://www.monarchwatch.org/migration/" TargetMode="External"/><Relationship Id="rId4" Type="http://schemas.microsoft.com/office/2007/relationships/hdphoto" Target="../media/hdphoto1.wdp"/><Relationship Id="rId9" Type="http://schemas.openxmlformats.org/officeDocument/2006/relationships/hyperlink" Target="https://www.fws.gov/media/monarch-caterpillar-2" TargetMode="External"/><Relationship Id="rId1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C087BA7-C2B2-1366-6C77-C2E7540DCF87}"/>
              </a:ext>
            </a:extLst>
          </p:cNvPr>
          <p:cNvSpPr/>
          <p:nvPr/>
        </p:nvSpPr>
        <p:spPr>
          <a:xfrm>
            <a:off x="447576" y="304800"/>
            <a:ext cx="42996048" cy="5155257"/>
          </a:xfrm>
          <a:prstGeom prst="rect">
            <a:avLst/>
          </a:prstGeom>
          <a:solidFill>
            <a:srgbClr val="8ED973"/>
          </a:solidFill>
          <a:ln w="127000">
            <a:solidFill>
              <a:srgbClr val="004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5E243-C14F-072F-678C-8339F553976C}"/>
              </a:ext>
            </a:extLst>
          </p:cNvPr>
          <p:cNvSpPr txBox="1"/>
          <p:nvPr/>
        </p:nvSpPr>
        <p:spPr>
          <a:xfrm>
            <a:off x="6211098" y="652756"/>
            <a:ext cx="31469004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8400" b="1" kern="100" dirty="0">
                <a:latin typeface="gvty-n4"/>
                <a:ea typeface="STHupo" panose="020B0503020204020204" pitchFamily="2" charset="-122"/>
                <a:cs typeface="Aharoni" panose="02010803020104030203" pitchFamily="2" charset="-79"/>
              </a:rPr>
              <a:t>USING CITIZEN SCIENCE DATA TO EXPLORE MONARCH LARVAE PRESENCE ON DIFFERENT MILKWEED SPECIES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3695A-D82D-A093-5CC2-44852C9AD229}"/>
              </a:ext>
            </a:extLst>
          </p:cNvPr>
          <p:cNvSpPr txBox="1"/>
          <p:nvPr/>
        </p:nvSpPr>
        <p:spPr>
          <a:xfrm>
            <a:off x="11702059" y="3660159"/>
            <a:ext cx="204870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4C24"/>
                </a:solidFill>
                <a:latin typeface="gvty-n4"/>
                <a:ea typeface="Calibri" panose="020F0502020204030204" pitchFamily="34" charset="0"/>
                <a:cs typeface="Times New Roman" panose="02020603050405020304" pitchFamily="18" charset="0"/>
              </a:rPr>
              <a:t>CeLee Terasa, Maggie Church, Laura Lukens</a:t>
            </a:r>
          </a:p>
        </p:txBody>
      </p:sp>
      <p:pic>
        <p:nvPicPr>
          <p:cNvPr id="1028" name="Picture 4" descr="Signature | Brand | Colorado State University">
            <a:extLst>
              <a:ext uri="{FF2B5EF4-FFF2-40B4-BE49-F238E27FC236}">
                <a16:creationId xmlns:a16="http://schemas.microsoft.com/office/drawing/2014/main" id="{D3FD8B3F-58B2-DF95-5649-02389AA5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0" y="634022"/>
            <a:ext cx="6686932" cy="437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CA4B70-540A-111B-FEB1-AA5F324CB2DB}"/>
              </a:ext>
            </a:extLst>
          </p:cNvPr>
          <p:cNvSpPr txBox="1"/>
          <p:nvPr/>
        </p:nvSpPr>
        <p:spPr>
          <a:xfrm>
            <a:off x="530380" y="5764857"/>
            <a:ext cx="13835147" cy="14527054"/>
          </a:xfrm>
          <a:prstGeom prst="rect">
            <a:avLst/>
          </a:prstGeom>
          <a:solidFill>
            <a:schemeClr val="accent4">
              <a:lumMod val="20000"/>
              <a:lumOff val="80000"/>
              <a:alpha val="75000"/>
            </a:schemeClr>
          </a:solidFill>
          <a:ln w="635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algn="ctr"/>
            <a:r>
              <a:rPr lang="en-US" sz="5500" b="1" dirty="0">
                <a:latin typeface="gvty-n4"/>
              </a:rPr>
              <a:t>BACKGROUND</a:t>
            </a:r>
          </a:p>
          <a:p>
            <a:pPr algn="ctr"/>
            <a:endParaRPr lang="en-US" sz="5500" b="1" dirty="0">
              <a:latin typeface="gvty-n4"/>
            </a:endParaRPr>
          </a:p>
          <a:p>
            <a:pPr algn="ctr"/>
            <a:endParaRPr lang="en-US" sz="5500" b="1" dirty="0">
              <a:latin typeface="gvty-n4"/>
            </a:endParaRPr>
          </a:p>
          <a:p>
            <a:pPr algn="ctr"/>
            <a:endParaRPr lang="en-US" sz="5500" b="1" dirty="0">
              <a:latin typeface="gvty-n4"/>
            </a:endParaRPr>
          </a:p>
          <a:p>
            <a:pPr algn="ctr"/>
            <a:endParaRPr lang="en-US" sz="5500" b="1" dirty="0">
              <a:latin typeface="gvty-n4"/>
            </a:endParaRPr>
          </a:p>
          <a:p>
            <a:pPr algn="ctr"/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endParaRPr lang="en-US" sz="4400" dirty="0">
              <a:latin typeface="gvty-n4"/>
            </a:endParaRPr>
          </a:p>
          <a:p>
            <a:endParaRPr lang="en-US" sz="4400" dirty="0">
              <a:latin typeface="gvty-n4"/>
            </a:endParaRPr>
          </a:p>
          <a:p>
            <a:endParaRPr lang="en-US" sz="4400" dirty="0">
              <a:latin typeface="gvty-n4"/>
            </a:endParaRPr>
          </a:p>
          <a:p>
            <a:endParaRPr lang="en-US" sz="500" dirty="0">
              <a:latin typeface="gvty-n4"/>
            </a:endParaRPr>
          </a:p>
          <a:p>
            <a:endParaRPr lang="en-US" sz="4400" dirty="0">
              <a:latin typeface="gvty-n4"/>
            </a:endParaRPr>
          </a:p>
          <a:p>
            <a:endParaRPr lang="en-US" sz="4400" dirty="0">
              <a:latin typeface="gvty-n4"/>
            </a:endParaRPr>
          </a:p>
          <a:p>
            <a:endParaRPr lang="en-US" sz="4400" dirty="0">
              <a:latin typeface="gvty-n4"/>
            </a:endParaRPr>
          </a:p>
          <a:p>
            <a:endParaRPr lang="en-US" sz="2000" b="1" dirty="0">
              <a:latin typeface="gvty-n4"/>
            </a:endParaRPr>
          </a:p>
          <a:p>
            <a:endParaRPr lang="en-US" sz="3600" dirty="0">
              <a:latin typeface="gvty-n4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4E5A311-64D1-9848-9124-78EB0BF1B73C}"/>
              </a:ext>
            </a:extLst>
          </p:cNvPr>
          <p:cNvSpPr txBox="1"/>
          <p:nvPr/>
        </p:nvSpPr>
        <p:spPr>
          <a:xfrm>
            <a:off x="516612" y="20618715"/>
            <a:ext cx="13835147" cy="11926342"/>
          </a:xfrm>
          <a:prstGeom prst="rect">
            <a:avLst/>
          </a:prstGeom>
          <a:solidFill>
            <a:schemeClr val="accent4">
              <a:lumMod val="20000"/>
              <a:lumOff val="80000"/>
              <a:alpha val="75000"/>
            </a:schemeClr>
          </a:solidFill>
          <a:ln w="635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algn="ctr"/>
            <a:r>
              <a:rPr lang="en-US" sz="5500" b="1" dirty="0">
                <a:latin typeface="gvty-n4"/>
              </a:rPr>
              <a:t>BACKGROUND</a:t>
            </a:r>
          </a:p>
          <a:p>
            <a:pPr algn="ctr"/>
            <a:endParaRPr lang="en-US" sz="5500" b="1" dirty="0">
              <a:latin typeface="gvty-n4"/>
            </a:endParaRPr>
          </a:p>
          <a:p>
            <a:pPr algn="ctr"/>
            <a:endParaRPr lang="en-US" sz="5500" b="1" dirty="0">
              <a:latin typeface="gvty-n4"/>
            </a:endParaRPr>
          </a:p>
          <a:p>
            <a:pPr algn="ctr"/>
            <a:endParaRPr lang="en-US" sz="5500" b="1" dirty="0">
              <a:latin typeface="gvty-n4"/>
            </a:endParaRPr>
          </a:p>
          <a:p>
            <a:pPr algn="ctr"/>
            <a:endParaRPr lang="en-US" sz="5500" b="1" dirty="0">
              <a:latin typeface="gvty-n4"/>
            </a:endParaRPr>
          </a:p>
          <a:p>
            <a:pPr algn="ctr"/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</a:endParaRPr>
          </a:p>
          <a:p>
            <a:endParaRPr lang="en-US" sz="3600" dirty="0">
              <a:latin typeface="gvty-n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870F5F9-AC00-AF15-DBA4-EC42960D4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93" y="22346548"/>
            <a:ext cx="6243315" cy="421590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E28BC6-9966-971F-CDC4-CA9ED6FED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508" y="7699288"/>
            <a:ext cx="6905499" cy="518232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0F0B36-0ED4-E64E-0BB2-9E869105237D}"/>
              </a:ext>
            </a:extLst>
          </p:cNvPr>
          <p:cNvSpPr txBox="1"/>
          <p:nvPr/>
        </p:nvSpPr>
        <p:spPr>
          <a:xfrm>
            <a:off x="649628" y="7741941"/>
            <a:ext cx="623357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vty-n4"/>
              </a:rPr>
              <a:t>Monarch butterflies (</a:t>
            </a:r>
            <a:r>
              <a:rPr lang="en-US" sz="3600" i="1" dirty="0">
                <a:latin typeface="gvty-n4"/>
              </a:rPr>
              <a:t>Danaus </a:t>
            </a:r>
            <a:r>
              <a:rPr lang="en-US" sz="3600" i="1" dirty="0" err="1">
                <a:latin typeface="gvty-n4"/>
              </a:rPr>
              <a:t>plexippus</a:t>
            </a:r>
            <a:r>
              <a:rPr lang="en-US" sz="3600" dirty="0">
                <a:latin typeface="gvty-n4"/>
              </a:rPr>
              <a:t>) are widely distributed but face significant challenges due to habitat loss and climate change.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vty-n4"/>
              </a:rPr>
              <a:t>Their larvae rely exclusively on milkweed (mostly </a:t>
            </a:r>
            <a:r>
              <a:rPr lang="en-US" sz="3600" i="1" dirty="0">
                <a:latin typeface="gvty-n4"/>
              </a:rPr>
              <a:t>Asclepias spp.</a:t>
            </a:r>
            <a:r>
              <a:rPr lang="en-US" sz="3600" dirty="0">
                <a:latin typeface="gvty-n4"/>
              </a:rPr>
              <a:t>), sequestering toxic cardenolides for chemical defense against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7B32F3-58A3-5C1F-7227-C67F25DD1D58}"/>
              </a:ext>
            </a:extLst>
          </p:cNvPr>
          <p:cNvSpPr txBox="1"/>
          <p:nvPr/>
        </p:nvSpPr>
        <p:spPr>
          <a:xfrm>
            <a:off x="7616764" y="22264666"/>
            <a:ext cx="661992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>
                <a:latin typeface="gvty-n4"/>
              </a:rPr>
              <a:t>Data Sources</a:t>
            </a:r>
            <a:r>
              <a:rPr lang="en-US" sz="4000" b="1" u="sng" dirty="0">
                <a:latin typeface="gvty-n4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vty-n4"/>
              </a:rPr>
              <a:t>Monarch presence data was provided by Monarch Joint Venture through two citizen science programs: the </a:t>
            </a:r>
            <a:r>
              <a:rPr lang="en-US" sz="3600" b="1" dirty="0">
                <a:latin typeface="gvty-n4"/>
              </a:rPr>
              <a:t>Monarch Larva Monitoring Project (MLMP</a:t>
            </a:r>
            <a:r>
              <a:rPr lang="en-US" sz="3600" dirty="0">
                <a:latin typeface="gvty-n4"/>
              </a:rPr>
              <a:t>) and the </a:t>
            </a:r>
            <a:r>
              <a:rPr lang="en-US" sz="3600" b="1" dirty="0">
                <a:latin typeface="gvty-n4"/>
              </a:rPr>
              <a:t>Integrated Monarch Monitoring Program (IMMP).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vty-n4"/>
              </a:rPr>
              <a:t>Spanning 25 years, the dataset</a:t>
            </a:r>
            <a:endParaRPr lang="en-US" sz="3600" b="1" dirty="0">
              <a:latin typeface="gvty-n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75DE5B-F664-0D1B-5CEA-02C40820BACC}"/>
              </a:ext>
            </a:extLst>
          </p:cNvPr>
          <p:cNvSpPr txBox="1"/>
          <p:nvPr/>
        </p:nvSpPr>
        <p:spPr>
          <a:xfrm>
            <a:off x="1134669" y="16360985"/>
            <a:ext cx="12420296" cy="3323987"/>
          </a:xfrm>
          <a:prstGeom prst="rect">
            <a:avLst/>
          </a:prstGeom>
          <a:solidFill>
            <a:srgbClr val="8ED973"/>
          </a:solidFill>
          <a:ln w="127000">
            <a:solidFill>
              <a:schemeClr val="tx1"/>
            </a:solidFill>
          </a:ln>
        </p:spPr>
        <p:txBody>
          <a:bodyPr wrap="square" lIns="274320" tIns="274320" rIns="274320" bIns="0" rtlCol="0">
            <a:spAutoFit/>
          </a:bodyPr>
          <a:lstStyle/>
          <a:p>
            <a:pPr algn="ctr"/>
            <a:r>
              <a:rPr lang="en-US" sz="5500" b="1" dirty="0">
                <a:latin typeface="gvty-n4"/>
              </a:rPr>
              <a:t>RESEARCH QUESTION</a:t>
            </a:r>
          </a:p>
          <a:p>
            <a:pPr algn="ctr"/>
            <a:endParaRPr lang="en-US" sz="500" b="1" dirty="0">
              <a:latin typeface="gvty-n4"/>
            </a:endParaRPr>
          </a:p>
          <a:p>
            <a:pPr algn="ctr"/>
            <a:r>
              <a:rPr lang="en-US" sz="4000" dirty="0">
                <a:latin typeface="gvty-n4"/>
              </a:rPr>
              <a:t>Are monarch larvae more likely to be present on certain milkweed species in different migratory regions? Does this differ between native and non-native species?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27338-D25F-983A-AA56-5996A573B7EF}"/>
              </a:ext>
            </a:extLst>
          </p:cNvPr>
          <p:cNvSpPr txBox="1"/>
          <p:nvPr/>
        </p:nvSpPr>
        <p:spPr>
          <a:xfrm>
            <a:off x="649628" y="13750603"/>
            <a:ext cx="13390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vty-n4"/>
              </a:rPr>
              <a:t>	 predators and parasites.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vty-n4"/>
              </a:rPr>
              <a:t>Understanding the relationship between monarch larvae presence and milkweed species could provide valuable insights for conservation and habitat management.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05857-7F57-4F83-0E2F-E6D7C2DBA82B}"/>
              </a:ext>
            </a:extLst>
          </p:cNvPr>
          <p:cNvSpPr txBox="1"/>
          <p:nvPr/>
        </p:nvSpPr>
        <p:spPr>
          <a:xfrm>
            <a:off x="691662" y="27850588"/>
            <a:ext cx="1367386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vty-n4"/>
              </a:rPr>
              <a:t>includes observations of</a:t>
            </a:r>
            <a:r>
              <a:rPr lang="en-US" sz="3600" dirty="0"/>
              <a:t> </a:t>
            </a:r>
            <a:r>
              <a:rPr lang="en-US" sz="3600" dirty="0">
                <a:latin typeface="gvty-n4"/>
              </a:rPr>
              <a:t>monarch larvae on over 70 spp. of milkweed across the contiguous U.S. (though we narrowed down to about 30 spp.)</a:t>
            </a:r>
            <a:endParaRPr lang="en-US" sz="3600" b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i="1" u="sng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Statistical Modeling</a:t>
            </a:r>
            <a:r>
              <a:rPr lang="en-US" sz="4000" u="sng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Generalized linear binomial models 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were used to analyze monarch presence/absence while controlling for overinflated zeros and inconsistent milkweed density reporting in the dataset.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Predictor variables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: site ID, year (random), month, milkweed species, nativity (fixed).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618659-000C-C036-8D9A-34332B923D50}"/>
              </a:ext>
            </a:extLst>
          </p:cNvPr>
          <p:cNvSpPr txBox="1"/>
          <p:nvPr/>
        </p:nvSpPr>
        <p:spPr>
          <a:xfrm>
            <a:off x="14872841" y="5764857"/>
            <a:ext cx="14114219" cy="26561117"/>
          </a:xfrm>
          <a:prstGeom prst="rect">
            <a:avLst/>
          </a:prstGeom>
          <a:solidFill>
            <a:schemeClr val="accent4">
              <a:lumMod val="20000"/>
              <a:lumOff val="80000"/>
              <a:alpha val="75000"/>
            </a:schemeClr>
          </a:solidFill>
          <a:ln w="63500">
            <a:solidFill>
              <a:schemeClr val="tx1"/>
            </a:solidFill>
          </a:ln>
        </p:spPr>
        <p:txBody>
          <a:bodyPr wrap="square" lIns="182880" tIns="365760" rIns="274320" bIns="182880" rtlCol="0">
            <a:spAutoFit/>
          </a:bodyPr>
          <a:lstStyle/>
          <a:p>
            <a:pPr algn="ctr"/>
            <a:endParaRPr lang="en-US" sz="500" b="1" dirty="0">
              <a:solidFill>
                <a:srgbClr val="000000"/>
              </a:solidFill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b="1" dirty="0">
              <a:solidFill>
                <a:srgbClr val="000000"/>
              </a:solidFill>
              <a:latin typeface="gvty-n4"/>
              <a:cs typeface="Times New Roman" panose="02020603050405020304" pitchFamily="18" charset="0"/>
            </a:endParaRPr>
          </a:p>
          <a:p>
            <a:endParaRPr lang="en-US" sz="500" dirty="0">
              <a:latin typeface="gvty-n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29BEC-B4C6-601F-7553-BF9A96A555F4}"/>
              </a:ext>
            </a:extLst>
          </p:cNvPr>
          <p:cNvSpPr txBox="1"/>
          <p:nvPr/>
        </p:nvSpPr>
        <p:spPr>
          <a:xfrm>
            <a:off x="14872841" y="16096875"/>
            <a:ext cx="140237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000" b="1" i="1" u="sng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Seasonal trends</a:t>
            </a:r>
            <a:r>
              <a:rPr lang="en-US" sz="4000" u="sng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Non-native 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species like Tropical Milkweed 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3600" i="1" dirty="0" err="1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curassavica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support larvae year-round in some regions (especially the South), likely due to their persistence in warm climates.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F5F5C-7C26-A8AC-B797-1CBB8F6AD106}"/>
              </a:ext>
            </a:extLst>
          </p:cNvPr>
          <p:cNvSpPr txBox="1"/>
          <p:nvPr/>
        </p:nvSpPr>
        <p:spPr>
          <a:xfrm>
            <a:off x="749012" y="26581886"/>
            <a:ext cx="6571685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5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Figure 2. Survey sites. Data was categorized into three  regions based on migratory groups: North, West, and South.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914E73-2A2E-C51F-BA22-F91ACBDC5BBB}"/>
              </a:ext>
            </a:extLst>
          </p:cNvPr>
          <p:cNvSpPr txBox="1"/>
          <p:nvPr/>
        </p:nvSpPr>
        <p:spPr>
          <a:xfrm>
            <a:off x="15245819" y="14759586"/>
            <a:ext cx="729315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Figure 3. Though larvae are found on a variety of milkweed species popularity varies greatly with region.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41D63E-582D-80FC-7AC5-0065B0E1D3E7}"/>
              </a:ext>
            </a:extLst>
          </p:cNvPr>
          <p:cNvSpPr txBox="1"/>
          <p:nvPr/>
        </p:nvSpPr>
        <p:spPr>
          <a:xfrm>
            <a:off x="29429703" y="5802350"/>
            <a:ext cx="14016778" cy="20636419"/>
          </a:xfrm>
          <a:prstGeom prst="rect">
            <a:avLst/>
          </a:prstGeom>
          <a:solidFill>
            <a:schemeClr val="accent4">
              <a:lumMod val="20000"/>
              <a:lumOff val="80000"/>
              <a:alpha val="75000"/>
            </a:schemeClr>
          </a:solidFill>
          <a:ln w="635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algn="ctr"/>
            <a:r>
              <a:rPr lang="en-US" sz="5500" b="1" dirty="0">
                <a:latin typeface="gvty-n4"/>
              </a:rPr>
              <a:t>PRELIMINARY FINDINGS</a:t>
            </a:r>
          </a:p>
          <a:p>
            <a:pPr algn="ctr"/>
            <a:endParaRPr lang="en-US" sz="2000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Probability of larval presence/absence is highly variable by region, and there may be correlation with nativity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b="1" i="1" u="sng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Milkweed Species Analysis: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i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i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i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i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i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i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i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i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i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b="1" i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36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500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b="1" i="1" u="sng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Milkweed Nativity Analysis:</a:t>
            </a:r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4400" b="1" u="sng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en-US" sz="3600" dirty="0">
              <a:latin typeface="gvty-n4"/>
              <a:cs typeface="Times New Roman" panose="02020603050405020304" pitchFamily="18" charset="0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en-US" sz="3600" dirty="0">
              <a:latin typeface="gvty-n4"/>
              <a:cs typeface="Times New Roman" panose="02020603050405020304" pitchFamily="18" charset="0"/>
            </a:endParaRPr>
          </a:p>
          <a:p>
            <a:pPr lvl="2"/>
            <a:endParaRPr lang="en-US" sz="3600" dirty="0">
              <a:latin typeface="gvty-n4"/>
              <a:cs typeface="Times New Roman" panose="02020603050405020304" pitchFamily="18" charset="0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en-US" sz="3600" dirty="0">
              <a:latin typeface="gvty-n4"/>
              <a:cs typeface="Times New Roman" panose="02020603050405020304" pitchFamily="18" charset="0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en-US" sz="3600" dirty="0">
              <a:latin typeface="gvty-n4"/>
              <a:cs typeface="Times New Roman" panose="02020603050405020304" pitchFamily="18" charset="0"/>
            </a:endParaRPr>
          </a:p>
          <a:p>
            <a:pPr lvl="2"/>
            <a:endParaRPr lang="en-US" sz="3600" dirty="0">
              <a:latin typeface="gvty-n4"/>
              <a:cs typeface="Times New Roman" panose="02020603050405020304" pitchFamily="18" charset="0"/>
            </a:endParaRPr>
          </a:p>
          <a:p>
            <a:pPr lvl="2"/>
            <a:endParaRPr lang="en-US" sz="3600" dirty="0">
              <a:latin typeface="gvty-n4"/>
              <a:cs typeface="Times New Roman" panose="02020603050405020304" pitchFamily="18" charset="0"/>
            </a:endParaRPr>
          </a:p>
          <a:p>
            <a:pPr lvl="2"/>
            <a:endParaRPr lang="en-US" sz="500" dirty="0">
              <a:latin typeface="gvty-n4"/>
              <a:cs typeface="Times New Roman" panose="02020603050405020304" pitchFamily="18" charset="0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en-US" sz="500" dirty="0">
              <a:latin typeface="gvty-n4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FA3154-8982-FDB7-3FD9-F6B5C50F6FFC}"/>
              </a:ext>
            </a:extLst>
          </p:cNvPr>
          <p:cNvSpPr txBox="1"/>
          <p:nvPr/>
        </p:nvSpPr>
        <p:spPr>
          <a:xfrm>
            <a:off x="37680102" y="9496094"/>
            <a:ext cx="5561470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South</a:t>
            </a:r>
            <a:r>
              <a:rPr lang="en-US" sz="3600" b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No statistically significant results, though 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3600" i="1" dirty="0" err="1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curassavica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3600" i="1" dirty="0" err="1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syriaca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have slightly higher monarch presence  probability</a:t>
            </a:r>
          </a:p>
          <a:p>
            <a:pPr lvl="1"/>
            <a:endParaRPr lang="en-US" sz="500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West</a:t>
            </a:r>
            <a:r>
              <a:rPr lang="en-US" sz="3600" b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3600" i="1" dirty="0" err="1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curassavica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 = high probability, followed by 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A. fascicularis</a:t>
            </a:r>
          </a:p>
          <a:p>
            <a:pPr lvl="1"/>
            <a:endParaRPr lang="en-US" sz="500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North</a:t>
            </a:r>
            <a:r>
              <a:rPr lang="en-US" sz="3600" b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3600" i="1" dirty="0" err="1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curassavica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3600" i="1" dirty="0" err="1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syriaca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, and others  have relatively high probabilities of monarch presence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8ACA02-266A-DB89-A0CD-4F0F91AEBDCD}"/>
              </a:ext>
            </a:extLst>
          </p:cNvPr>
          <p:cNvSpPr txBox="1"/>
          <p:nvPr/>
        </p:nvSpPr>
        <p:spPr>
          <a:xfrm>
            <a:off x="29932480" y="18804338"/>
            <a:ext cx="4099620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South</a:t>
            </a:r>
            <a:r>
              <a:rPr lang="en-US" sz="3600" b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non-natives have 8.4x higher chance of having monarchs than natives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00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North</a:t>
            </a:r>
            <a:r>
              <a:rPr lang="en-US" sz="3600" b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 1.6x higher for non-natives, and barely significant at 0.01-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00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West</a:t>
            </a:r>
            <a:r>
              <a:rPr lang="en-US" sz="3600" b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: : </a:t>
            </a: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4.1x higher for non-natives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EFAAB3-22F4-9308-DA44-088BE23D85AC}"/>
              </a:ext>
            </a:extLst>
          </p:cNvPr>
          <p:cNvSpPr txBox="1"/>
          <p:nvPr/>
        </p:nvSpPr>
        <p:spPr>
          <a:xfrm>
            <a:off x="30009524" y="15806406"/>
            <a:ext cx="804515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Figure 5. Plotting the probability of monarch presences across each region shows the highest probability for all regions points to our non-native species, A. </a:t>
            </a:r>
            <a:r>
              <a:rPr lang="en-US" sz="2400" b="1" i="1" dirty="0" err="1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curassavica</a:t>
            </a:r>
            <a:r>
              <a:rPr lang="en-US" sz="24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64DCFB-88F9-5D51-5BE0-BF80E1C707DA}"/>
              </a:ext>
            </a:extLst>
          </p:cNvPr>
          <p:cNvSpPr txBox="1"/>
          <p:nvPr/>
        </p:nvSpPr>
        <p:spPr>
          <a:xfrm>
            <a:off x="34226723" y="24743749"/>
            <a:ext cx="908945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Figure 6. Plotting the probability of monarch presences across each region shows that Tropical Milkweed has a significant chance of being a host for larvae, especially in the South and West regions.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65466A-A543-1D3D-F475-A78E30A6F326}"/>
              </a:ext>
            </a:extLst>
          </p:cNvPr>
          <p:cNvSpPr txBox="1"/>
          <p:nvPr/>
        </p:nvSpPr>
        <p:spPr>
          <a:xfrm>
            <a:off x="15482244" y="24454499"/>
            <a:ext cx="12926712" cy="7248138"/>
          </a:xfrm>
          <a:prstGeom prst="rect">
            <a:avLst/>
          </a:prstGeom>
          <a:solidFill>
            <a:srgbClr val="8ED973"/>
          </a:solidFill>
          <a:ln w="127000">
            <a:solidFill>
              <a:schemeClr val="tx1"/>
            </a:solidFill>
          </a:ln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5500" b="1" dirty="0">
                <a:latin typeface="gvty-n4"/>
              </a:rPr>
              <a:t>CONSERVATION IMPLICATIONS</a:t>
            </a:r>
          </a:p>
          <a:p>
            <a:pPr algn="ctr"/>
            <a:endParaRPr lang="en-US" sz="2000" b="1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vty-n4"/>
              </a:rPr>
              <a:t>This project gives insight into monarch-milkweed preference and is one of few field-based investigations into the subject.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vty-n4"/>
              </a:rPr>
              <a:t>Our results indicate that non-native milkweeds (esp. </a:t>
            </a:r>
            <a:r>
              <a:rPr lang="en-US" sz="3600" i="1" dirty="0">
                <a:latin typeface="gvty-n4"/>
              </a:rPr>
              <a:t>A. </a:t>
            </a:r>
            <a:r>
              <a:rPr lang="en-US" sz="3600" i="1" dirty="0" err="1">
                <a:latin typeface="gvty-n4"/>
              </a:rPr>
              <a:t>curassavica</a:t>
            </a:r>
            <a:r>
              <a:rPr lang="en-US" sz="3600" dirty="0">
                <a:latin typeface="gvty-n4"/>
              </a:rPr>
              <a:t>) may play a larger role in monarch larval success or egg-laying preference than previously recognized.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vty-n4"/>
              </a:rPr>
              <a:t>Regional differences suggest conservation strategies should be location-specific (e.g., non-natives may help monarch populations in the South, but less so in the North).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vty-n4"/>
              </a:rPr>
              <a:t>Further research is needed to understand cardenolide content and its impact on larvae survival.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A8DDB5-6F10-F168-0E23-DBDC5F0234A2}"/>
              </a:ext>
            </a:extLst>
          </p:cNvPr>
          <p:cNvSpPr txBox="1"/>
          <p:nvPr/>
        </p:nvSpPr>
        <p:spPr>
          <a:xfrm>
            <a:off x="29494375" y="26855906"/>
            <a:ext cx="13952106" cy="5247590"/>
          </a:xfrm>
          <a:prstGeom prst="rect">
            <a:avLst/>
          </a:prstGeom>
          <a:solidFill>
            <a:schemeClr val="accent4">
              <a:lumMod val="20000"/>
              <a:lumOff val="80000"/>
              <a:alpha val="75000"/>
            </a:schemeClr>
          </a:solidFill>
          <a:ln w="635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algn="ctr"/>
            <a:r>
              <a:rPr lang="en-US" sz="6000" b="1" dirty="0">
                <a:latin typeface="gvty-n4"/>
              </a:rPr>
              <a:t>REFERENCES</a:t>
            </a:r>
          </a:p>
          <a:p>
            <a:pPr algn="ctr"/>
            <a:endParaRPr lang="en-US" sz="1000" b="1" dirty="0">
              <a:latin typeface="gvty-n4"/>
            </a:endParaRPr>
          </a:p>
          <a:p>
            <a:pPr algn="ctr"/>
            <a:endParaRPr lang="en-US" sz="1000" b="1" dirty="0">
              <a:latin typeface="gvty-n4"/>
            </a:endParaRPr>
          </a:p>
          <a:p>
            <a:pPr algn="ctr"/>
            <a:endParaRPr lang="en-US" sz="1000" b="1" dirty="0">
              <a:latin typeface="gvty-n4"/>
            </a:endParaRPr>
          </a:p>
          <a:p>
            <a:pPr algn="ctr"/>
            <a:endParaRPr lang="en-US" sz="11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vty-n4"/>
              </a:rPr>
              <a:t>Background photo:   </a:t>
            </a:r>
            <a:r>
              <a:rPr lang="en-US" sz="2400" dirty="0">
                <a:latin typeface="gvty-n4"/>
                <a:hlinkClick r:id="rId8"/>
              </a:rPr>
              <a:t>https://www.fws.gov/media/12-tranter-catapillarjpg</a:t>
            </a:r>
            <a:endParaRPr lang="en-US" sz="24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vty-n4"/>
              </a:rPr>
              <a:t>USFWS caterpillar photo: </a:t>
            </a:r>
            <a:r>
              <a:rPr lang="en-US" sz="2400" dirty="0">
                <a:latin typeface="gvty-n4"/>
                <a:hlinkClick r:id="rId9"/>
              </a:rPr>
              <a:t>https://w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vty-n4"/>
                <a:hlinkClick r:id="rId9"/>
              </a:rPr>
              <a:t>ww.fws.gov/media/monarch-caterpillar-2</a:t>
            </a:r>
            <a:endParaRPr lang="en-US" sz="24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vty-n4"/>
              </a:rPr>
              <a:t>Monarch Migration map: </a:t>
            </a:r>
            <a:r>
              <a:rPr lang="en-US" sz="2400" dirty="0">
                <a:latin typeface="gvty-n4"/>
                <a:hlinkClick r:id="rId10"/>
              </a:rPr>
              <a:t>https://www.monarchwatch.org/migration/</a:t>
            </a:r>
            <a:r>
              <a:rPr lang="en-US" sz="2400" dirty="0">
                <a:latin typeface="gvty-n4"/>
              </a:rPr>
              <a:t> </a:t>
            </a:r>
          </a:p>
          <a:p>
            <a:endParaRPr lang="en-US" sz="2400" dirty="0">
              <a:latin typeface="gvty-n4"/>
            </a:endParaRPr>
          </a:p>
          <a:p>
            <a:endParaRPr lang="en-US" sz="24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gvty-n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gvty-n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92CE5C-8F4D-3656-6583-9E15996487DA}"/>
              </a:ext>
            </a:extLst>
          </p:cNvPr>
          <p:cNvSpPr txBox="1"/>
          <p:nvPr/>
        </p:nvSpPr>
        <p:spPr>
          <a:xfrm>
            <a:off x="6896520" y="12997887"/>
            <a:ext cx="713785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Figure 1. Monarch migration patterns across the contagious US created by Monarch Watch. Note there are separate breeding populations based on region.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3BA02C-2FAC-96F4-C6C8-DCD0147CB043}"/>
              </a:ext>
            </a:extLst>
          </p:cNvPr>
          <p:cNvSpPr txBox="1"/>
          <p:nvPr/>
        </p:nvSpPr>
        <p:spPr>
          <a:xfrm>
            <a:off x="22268211" y="7560101"/>
            <a:ext cx="6456079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000" b="1" i="1" u="sng" dirty="0">
                <a:latin typeface="gvty-n4"/>
              </a:rPr>
              <a:t>Milkweed preference</a:t>
            </a:r>
            <a:r>
              <a:rPr lang="en-US" sz="4000" i="1" dirty="0">
                <a:latin typeface="gvty-n4"/>
              </a:rPr>
              <a:t>: </a:t>
            </a:r>
            <a:r>
              <a:rPr lang="en-US" sz="3600" dirty="0">
                <a:latin typeface="gvty-n4"/>
              </a:rPr>
              <a:t>The most frequently observed larval host plants across all regions were Tropical Milkweed (</a:t>
            </a:r>
            <a:r>
              <a:rPr lang="en-US" sz="3600" i="1" dirty="0">
                <a:latin typeface="gvty-n4"/>
              </a:rPr>
              <a:t>A. </a:t>
            </a:r>
            <a:r>
              <a:rPr lang="en-US" sz="3600" i="1" dirty="0" err="1">
                <a:latin typeface="gvty-n4"/>
              </a:rPr>
              <a:t>curassavica</a:t>
            </a:r>
            <a:r>
              <a:rPr lang="en-US" sz="3600" dirty="0">
                <a:latin typeface="gvty-n4"/>
              </a:rPr>
              <a:t>) and common milkweed (</a:t>
            </a:r>
            <a:r>
              <a:rPr lang="en-US" sz="3600" i="1" dirty="0">
                <a:latin typeface="gvty-n4"/>
              </a:rPr>
              <a:t>A. </a:t>
            </a:r>
            <a:r>
              <a:rPr lang="en-US" sz="3600" i="1" dirty="0" err="1">
                <a:latin typeface="gvty-n4"/>
              </a:rPr>
              <a:t>syriaca</a:t>
            </a:r>
            <a:r>
              <a:rPr lang="en-US" sz="3600" i="1" dirty="0">
                <a:latin typeface="gvty-n4"/>
              </a:rPr>
              <a:t>), </a:t>
            </a:r>
            <a:r>
              <a:rPr lang="en-US" sz="3600" dirty="0">
                <a:latin typeface="gvty-n4"/>
              </a:rPr>
              <a:t>but each region also had variability in milkweed popularity.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Analysis of cardenolide content in these species may yield additional insights into larva-plant relationships.</a:t>
            </a:r>
            <a:endParaRPr lang="en-US" sz="3600" b="1" i="1" dirty="0">
              <a:latin typeface="gvty-n4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6F56AC7-9622-ADC1-B329-DC4427F3843B}"/>
              </a:ext>
            </a:extLst>
          </p:cNvPr>
          <p:cNvSpPr/>
          <p:nvPr/>
        </p:nvSpPr>
        <p:spPr>
          <a:xfrm>
            <a:off x="3821246" y="6160407"/>
            <a:ext cx="6619924" cy="974597"/>
          </a:xfrm>
          <a:prstGeom prst="roundRect">
            <a:avLst/>
          </a:prstGeom>
          <a:solidFill>
            <a:srgbClr val="5FB34B"/>
          </a:solidFill>
          <a:ln w="63500">
            <a:solidFill>
              <a:srgbClr val="003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500" b="1" dirty="0">
                <a:solidFill>
                  <a:schemeClr val="tx1"/>
                </a:solidFill>
                <a:latin typeface="gvty-n4"/>
              </a:rPr>
              <a:t>BACKGROUND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4AC9DED-BE5B-12D4-2A57-81E6018AA48A}"/>
              </a:ext>
            </a:extLst>
          </p:cNvPr>
          <p:cNvSpPr/>
          <p:nvPr/>
        </p:nvSpPr>
        <p:spPr>
          <a:xfrm>
            <a:off x="3821246" y="20991330"/>
            <a:ext cx="6619924" cy="974597"/>
          </a:xfrm>
          <a:prstGeom prst="roundRect">
            <a:avLst/>
          </a:prstGeom>
          <a:solidFill>
            <a:srgbClr val="5FB34B"/>
          </a:solidFill>
          <a:ln w="63500">
            <a:solidFill>
              <a:srgbClr val="003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500" b="1" dirty="0">
                <a:solidFill>
                  <a:schemeClr val="tx1"/>
                </a:solidFill>
                <a:latin typeface="gvty-n4"/>
              </a:rPr>
              <a:t>METHODS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3AACFF1-E187-2988-CBB4-36DDEF60CEDE}"/>
              </a:ext>
            </a:extLst>
          </p:cNvPr>
          <p:cNvSpPr/>
          <p:nvPr/>
        </p:nvSpPr>
        <p:spPr>
          <a:xfrm>
            <a:off x="16585762" y="6160408"/>
            <a:ext cx="10639710" cy="974597"/>
          </a:xfrm>
          <a:prstGeom prst="roundRect">
            <a:avLst/>
          </a:prstGeom>
          <a:solidFill>
            <a:srgbClr val="5FB34B"/>
          </a:solidFill>
          <a:ln w="63500">
            <a:solidFill>
              <a:srgbClr val="003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500" b="1" dirty="0">
                <a:solidFill>
                  <a:schemeClr val="tx1"/>
                </a:solidFill>
                <a:latin typeface="gvty-n4"/>
              </a:rPr>
              <a:t>MILKWEED-LARVAE RELATIONSHIPS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0411886-F0FF-5920-662C-DD79791731E7}"/>
              </a:ext>
            </a:extLst>
          </p:cNvPr>
          <p:cNvSpPr/>
          <p:nvPr/>
        </p:nvSpPr>
        <p:spPr>
          <a:xfrm>
            <a:off x="32158622" y="6160407"/>
            <a:ext cx="9060585" cy="974597"/>
          </a:xfrm>
          <a:prstGeom prst="roundRect">
            <a:avLst/>
          </a:prstGeom>
          <a:solidFill>
            <a:srgbClr val="5FB34B"/>
          </a:solidFill>
          <a:ln w="63500">
            <a:solidFill>
              <a:srgbClr val="003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500" b="1" dirty="0">
                <a:solidFill>
                  <a:schemeClr val="tx1"/>
                </a:solidFill>
                <a:latin typeface="gvty-n4"/>
              </a:rPr>
              <a:t>PRELIMINARY FINDINGS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0B68D27-44A1-A73E-78F2-B0952AA9AFD2}"/>
              </a:ext>
            </a:extLst>
          </p:cNvPr>
          <p:cNvSpPr/>
          <p:nvPr/>
        </p:nvSpPr>
        <p:spPr>
          <a:xfrm>
            <a:off x="33383413" y="27228217"/>
            <a:ext cx="6619924" cy="974597"/>
          </a:xfrm>
          <a:prstGeom prst="roundRect">
            <a:avLst/>
          </a:prstGeom>
          <a:solidFill>
            <a:srgbClr val="5FB34B"/>
          </a:solidFill>
          <a:ln w="63500">
            <a:solidFill>
              <a:srgbClr val="003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500" b="1" dirty="0">
                <a:solidFill>
                  <a:schemeClr val="tx1"/>
                </a:solidFill>
                <a:latin typeface="gvty-n4"/>
              </a:rPr>
              <a:t>REFERENCES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DED7D-5D17-40A5-B2EF-937CDE6E6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75051" y="9763647"/>
            <a:ext cx="7960009" cy="5966744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33E8973-CAE5-72FA-D447-6E0380988B81}"/>
              </a:ext>
            </a:extLst>
          </p:cNvPr>
          <p:cNvSpPr txBox="1"/>
          <p:nvPr/>
        </p:nvSpPr>
        <p:spPr>
          <a:xfrm>
            <a:off x="15263596" y="23458014"/>
            <a:ext cx="1340937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gvty-n4"/>
                <a:ea typeface="Times New Roman" panose="02020603050405020304" pitchFamily="18" charset="0"/>
                <a:cs typeface="Times New Roman" panose="02020603050405020304" pitchFamily="18" charset="0"/>
              </a:rPr>
              <a:t>Figure 4. Certain milkweed spp. are more favored by larvae during different seasons, particularly due factors such as precipitation, growing season length, and timing of plant emergence.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DEAF39B-B9AB-CC49-44D0-63AC0327B8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49755" y="18849386"/>
            <a:ext cx="8753552" cy="579328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4C3469A1-A756-47B2-A60A-DB02D68B08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5483" y="7834396"/>
            <a:ext cx="6952728" cy="6759458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1036" name="Picture 1035" descr="A caterpillar on a leaf&#10;&#10;Description automatically generated">
            <a:extLst>
              <a:ext uri="{FF2B5EF4-FFF2-40B4-BE49-F238E27FC236}">
                <a16:creationId xmlns:a16="http://schemas.microsoft.com/office/drawing/2014/main" id="{9C77985B-2B63-4B13-CB12-1EE5093493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/>
          <a:stretch/>
        </p:blipFill>
        <p:spPr>
          <a:xfrm>
            <a:off x="36693375" y="821397"/>
            <a:ext cx="6231398" cy="4127481"/>
          </a:xfrm>
          <a:prstGeom prst="rect">
            <a:avLst/>
          </a:prstGeom>
          <a:ln w="127000">
            <a:solidFill>
              <a:schemeClr val="accent1">
                <a:shade val="15000"/>
              </a:schemeClr>
            </a:solidFill>
          </a:ln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45F91285-9BC6-A685-84E9-305808DBC2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63596" y="18022978"/>
            <a:ext cx="13409375" cy="53248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417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63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7822</TotalTime>
  <Words>876</Words>
  <Application>Microsoft Office PowerPoint</Application>
  <PresentationFormat>Custom</PresentationFormat>
  <Paragraphs>532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gvty-n4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CeLee Terasa</dc:creator>
  <cp:lastModifiedBy>CeLee Terasa</cp:lastModifiedBy>
  <cp:revision>3</cp:revision>
  <dcterms:created xsi:type="dcterms:W3CDTF">2024-11-16T23:09:21Z</dcterms:created>
  <dcterms:modified xsi:type="dcterms:W3CDTF">2025-02-02T22:01:25Z</dcterms:modified>
</cp:coreProperties>
</file>